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1" r:id="rId2"/>
    <p:sldId id="302" r:id="rId3"/>
    <p:sldId id="297" r:id="rId4"/>
    <p:sldId id="298" r:id="rId5"/>
    <p:sldId id="299" r:id="rId6"/>
    <p:sldId id="300" r:id="rId7"/>
    <p:sldId id="313" r:id="rId8"/>
    <p:sldId id="314" r:id="rId9"/>
    <p:sldId id="283" r:id="rId10"/>
    <p:sldId id="293" r:id="rId11"/>
    <p:sldId id="256" r:id="rId12"/>
    <p:sldId id="292" r:id="rId13"/>
    <p:sldId id="308" r:id="rId14"/>
    <p:sldId id="311" r:id="rId15"/>
    <p:sldId id="291" r:id="rId16"/>
    <p:sldId id="284" r:id="rId17"/>
    <p:sldId id="285" r:id="rId18"/>
    <p:sldId id="286" r:id="rId19"/>
    <p:sldId id="315" r:id="rId20"/>
    <p:sldId id="309" r:id="rId21"/>
    <p:sldId id="287" r:id="rId22"/>
    <p:sldId id="312" r:id="rId23"/>
    <p:sldId id="310" r:id="rId24"/>
    <p:sldId id="304" r:id="rId25"/>
    <p:sldId id="296" r:id="rId26"/>
    <p:sldId id="305" r:id="rId27"/>
    <p:sldId id="307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04A241-368D-4A55-AF43-C5569A174D17}" v="13" dt="2023-07-13T17:14:29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 snapToObjects="1" showGuides="1">
      <p:cViewPr varScale="1">
        <p:scale>
          <a:sx n="102" d="100"/>
          <a:sy n="102" d="100"/>
        </p:scale>
        <p:origin x="192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enzie Mabry" clId="Web-{7E04A241-368D-4A55-AF43-C5569A174D17}"/>
    <pc:docChg chg="modSld">
      <pc:chgData name="Makenzie Mabry" userId="" providerId="" clId="Web-{7E04A241-368D-4A55-AF43-C5569A174D17}" dt="2023-07-13T17:14:29.582" v="1" actId="14100"/>
      <pc:docMkLst>
        <pc:docMk/>
      </pc:docMkLst>
      <pc:sldChg chg="modSp">
        <pc:chgData name="Makenzie Mabry" userId="" providerId="" clId="Web-{7E04A241-368D-4A55-AF43-C5569A174D17}" dt="2023-07-13T17:14:29.582" v="1" actId="14100"/>
        <pc:sldMkLst>
          <pc:docMk/>
          <pc:sldMk cId="3987818659" sldId="301"/>
        </pc:sldMkLst>
        <pc:spChg chg="mod">
          <ac:chgData name="Makenzie Mabry" userId="" providerId="" clId="Web-{7E04A241-368D-4A55-AF43-C5569A174D17}" dt="2023-07-13T17:14:29.582" v="1" actId="14100"/>
          <ac:spMkLst>
            <pc:docMk/>
            <pc:sldMk cId="3987818659" sldId="301"/>
            <ac:spMk id="2" creationId="{00000000-0000-0000-0000-000000000000}"/>
          </ac:spMkLst>
        </pc:spChg>
      </pc:sldChg>
    </pc:docChg>
  </pc:docChgLst>
  <pc:docChgLst>
    <pc:chgData name="Makenzie Mabry" userId="wC5zpGcBeF/dXo9LvTWr0ugVTIDpBrI511JU3C9s4SI=" providerId="None" clId="Web-{7E04A241-368D-4A55-AF43-C5569A174D17}"/>
    <pc:docChg chg="modSld">
      <pc:chgData name="Makenzie Mabry" userId="wC5zpGcBeF/dXo9LvTWr0ugVTIDpBrI511JU3C9s4SI=" providerId="None" clId="Web-{7E04A241-368D-4A55-AF43-C5569A174D17}" dt="2023-07-13T17:14:23.238" v="9" actId="20577"/>
      <pc:docMkLst>
        <pc:docMk/>
      </pc:docMkLst>
      <pc:sldChg chg="modSp">
        <pc:chgData name="Makenzie Mabry" userId="wC5zpGcBeF/dXo9LvTWr0ugVTIDpBrI511JU3C9s4SI=" providerId="None" clId="Web-{7E04A241-368D-4A55-AF43-C5569A174D17}" dt="2023-07-13T17:14:23.238" v="9" actId="20577"/>
        <pc:sldMkLst>
          <pc:docMk/>
          <pc:sldMk cId="3987818659" sldId="301"/>
        </pc:sldMkLst>
        <pc:spChg chg="mod">
          <ac:chgData name="Makenzie Mabry" userId="wC5zpGcBeF/dXo9LvTWr0ugVTIDpBrI511JU3C9s4SI=" providerId="None" clId="Web-{7E04A241-368D-4A55-AF43-C5569A174D17}" dt="2023-07-13T17:14:23.238" v="9" actId="20577"/>
          <ac:spMkLst>
            <pc:docMk/>
            <pc:sldMk cId="3987818659" sldId="301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B7D31-A360-2B4C-A768-B3AE7E7A6205}" type="datetimeFigureOut">
              <a:rPr lang="en-US" smtClean="0"/>
              <a:t>7/19/23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726BD-6F8D-DD4D-A18C-ED75D4C9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1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6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way to follow along during the workshop!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9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spocc</a:t>
            </a:r>
            <a:r>
              <a:rPr lang="en-US" dirty="0"/>
              <a:t>-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Global Biodiversity Information Facility ('GBIF'), 'USGSs' Biodiversity Information Serving Our Nation ('BISON'),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iNaturalist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Berkeley 'Ecoinformatics' Engine,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eBird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Integrated Digitized 'Biocollections' ('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VertNet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Ocean 'Biogeographic' Information System ('OBIS'), and Atlas of Living Australia ('ALA'). Includes functionality for retrieving species occurrence data, and combining those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Interface to the 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iDigBio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Data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B5D1-375E-EB4A-A1B2-18B7CA4DF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BF7DF-0DEE-1B40-8766-79542ACA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244D-B141-084A-BC88-71C98C06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4A81-31D7-F544-915F-70B96562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8C23-29B2-3444-A1AA-213C2D76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3BDA-3E89-2141-87E6-4DC99805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C0D8-7712-A140-BE43-89ACE8AA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00DF-299C-6242-B36F-B7F0FE59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566E-F9B9-2D46-9D89-7AB6E079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129CB-CC4D-D945-B8CF-62E0DBF6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4030A-50A0-4C47-BA68-23B140D51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E5B4A-5F7C-2E4D-AE18-A21F883D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BF291-F8F0-C34F-BADE-D94D455B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48A5D-18F0-B54D-B417-D3490BAB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C414-026A-1C4E-A833-E2277679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7A72-F82C-1D41-9DBA-75E66F85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543B-86F0-2C4D-A91D-391582BC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294A7-AAD3-4B47-B7A1-08DB556D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45C5-4CCA-D04B-9C0F-2516AA8A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ED63-9A7D-354C-BF84-EE296FA6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B3AC-7986-464B-ADE2-4E3F53A3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BADE2-5C56-904A-9786-112D62134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D9215-53BB-5549-B554-FC932F4E5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04D-C08A-D44E-B169-8928046B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3A-7FAF-DE43-AA74-E11C0E75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93D6-0649-0B47-90B0-2B55EC43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4E28-B9B6-0543-8975-8D4064880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C7146-A0A0-294E-B185-9B92B6F12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D07FB-F250-4A4A-8818-ED111DE4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D6B8E-1EC7-904F-8FCC-A8367764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00E42-B507-E246-822A-7EB2E12E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0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008D-4D41-8A47-98C8-087AEF73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51F37-35DD-7545-A5BE-DCD92D794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1361B-52A8-0D41-936F-A575DBDD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5C5C1-E011-DA43-A3E8-F270245EA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0FF01-7774-1448-B751-033BDEB45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6C9A5-57BA-0E4D-9825-8F351A66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E0298-C879-8F45-B8F1-4A375374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C207D-5283-4E46-8A97-E90C94B5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98DE-54D4-814D-A012-92EE3144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7E4F9-A856-BB4E-B896-9F1263F3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4BF74-AE31-B342-9EA2-0EAA0D52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76CF9-875E-1F44-A37C-3B5824FC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5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976D5-1359-5146-848D-020EBF89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9DA2C-2BA6-994E-B123-4639FD51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C4015-0CBC-2440-8681-3247A5B1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5670-F95E-0C48-972F-45EEEB4B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15F4-7839-9B4D-9E24-FC5D3BB4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2746-AC36-A149-8CDB-D5C7CC922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7BD6D-03C8-0248-A80F-D48EE71A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562DF-A7C1-4D44-8745-12C1DFF3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D092A-91E9-9D43-8A37-CAE4E136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A972-4C7C-F947-83ED-5C016585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2256C-9566-C84D-A311-417445925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D033B-4910-E442-9385-84D8690AC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1DAE7-0712-B649-B3A9-19BC096E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3CBF6-2A85-784D-9E07-CBB7E2F4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5ACE3-4C49-DB42-A5CC-487E7992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598F8-595E-6A41-B8B6-AF929DB6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81E7-25A5-5143-955A-528D84F3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7EE47-17AD-3041-A819-5CEC28BC9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4698-85BA-8B42-903F-55387751A43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33959-6B22-954D-950A-DF92D8A75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6B37-6ECB-EE4D-A56B-2A783F958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diversity-specimen-data/specimen-data-use-case" TargetMode="External"/><Relationship Id="rId2" Type="http://schemas.openxmlformats.org/officeDocument/2006/relationships/hyperlink" Target="https://github.com/biodiversity-specime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diversity-specimen-data/specimen-data-use-case" TargetMode="External"/><Relationship Id="rId2" Type="http://schemas.openxmlformats.org/officeDocument/2006/relationships/hyperlink" Target="https://github.com/biodiversity-specime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msdurpk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hyperlink" Target="https://docs.ropensci.org/taxize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tnrs.biendata.org/" TargetMode="External"/><Relationship Id="rId9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2630587"/>
          </a:xfrm>
        </p:spPr>
        <p:txBody>
          <a:bodyPr>
            <a:noAutofit/>
          </a:bodyPr>
          <a:lstStyle/>
          <a:p>
            <a:r>
              <a:rPr lang="en-US" sz="7000" b="1" dirty="0">
                <a:solidFill>
                  <a:srgbClr val="0070C0"/>
                </a:solidFill>
              </a:rPr>
              <a:t>R-based Data Downloads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3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2229" y="4399062"/>
            <a:ext cx="4367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Shelly Gaynor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398781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BF41-150B-E744-A05D-19EA062F3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users to interact with a system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EDD170-DB03-8C42-B8FF-C5ACB64288F2}"/>
              </a:ext>
            </a:extLst>
          </p:cNvPr>
          <p:cNvSpPr txBox="1">
            <a:spLocks/>
          </p:cNvSpPr>
          <p:nvPr/>
        </p:nvSpPr>
        <p:spPr>
          <a:xfrm>
            <a:off x="364731" y="470171"/>
            <a:ext cx="116354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pplication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rogramming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57272-D3F6-AF48-A8EA-33D4C3B5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20" y="3091676"/>
            <a:ext cx="2351092" cy="249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FD7BF-E218-854C-8989-32320BC8B0C9}"/>
              </a:ext>
            </a:extLst>
          </p:cNvPr>
          <p:cNvSpPr txBox="1"/>
          <p:nvPr/>
        </p:nvSpPr>
        <p:spPr>
          <a:xfrm>
            <a:off x="1540702" y="5505929"/>
            <a:ext cx="1541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2CEC6-241A-F842-8811-CE29AA147536}"/>
              </a:ext>
            </a:extLst>
          </p:cNvPr>
          <p:cNvSpPr txBox="1"/>
          <p:nvPr/>
        </p:nvSpPr>
        <p:spPr>
          <a:xfrm>
            <a:off x="4606732" y="5641937"/>
            <a:ext cx="130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96C69-62B8-1348-A2A6-2C0374A35F74}"/>
              </a:ext>
            </a:extLst>
          </p:cNvPr>
          <p:cNvSpPr/>
          <p:nvPr/>
        </p:nvSpPr>
        <p:spPr>
          <a:xfrm>
            <a:off x="4741633" y="3198030"/>
            <a:ext cx="1013784" cy="23858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51CABAC-62B5-054F-8E78-1FCC5637F311}"/>
              </a:ext>
            </a:extLst>
          </p:cNvPr>
          <p:cNvSpPr/>
          <p:nvPr/>
        </p:nvSpPr>
        <p:spPr>
          <a:xfrm>
            <a:off x="3486812" y="4069182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BFB81C3-4C81-C44A-AD91-EB288C737BE0}"/>
              </a:ext>
            </a:extLst>
          </p:cNvPr>
          <p:cNvSpPr/>
          <p:nvPr/>
        </p:nvSpPr>
        <p:spPr>
          <a:xfrm>
            <a:off x="5907666" y="415826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599267F-DC74-584F-B38F-A216A71789DD}"/>
              </a:ext>
            </a:extLst>
          </p:cNvPr>
          <p:cNvSpPr/>
          <p:nvPr/>
        </p:nvSpPr>
        <p:spPr>
          <a:xfrm flipH="1">
            <a:off x="5866570" y="4503587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B03D318-2DD8-2940-B813-168B27387098}"/>
              </a:ext>
            </a:extLst>
          </p:cNvPr>
          <p:cNvSpPr/>
          <p:nvPr/>
        </p:nvSpPr>
        <p:spPr>
          <a:xfrm flipH="1">
            <a:off x="3401064" y="440127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492C6C-E87D-A645-803D-0844228C407F}"/>
              </a:ext>
            </a:extLst>
          </p:cNvPr>
          <p:cNvGrpSpPr/>
          <p:nvPr/>
        </p:nvGrpSpPr>
        <p:grpSpPr>
          <a:xfrm>
            <a:off x="7432568" y="4683077"/>
            <a:ext cx="4489382" cy="1998794"/>
            <a:chOff x="7140539" y="4683077"/>
            <a:chExt cx="4489382" cy="19987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ED0CDC-A2CF-6C4D-B1C5-770E9320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4053" y="4884235"/>
              <a:ext cx="1139747" cy="8833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66436-3756-2D45-80CD-9657FDE4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52" r="26015"/>
            <a:stretch/>
          </p:blipFill>
          <p:spPr>
            <a:xfrm>
              <a:off x="8906127" y="5299818"/>
              <a:ext cx="1294536" cy="13820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7F3F0E-9FD1-1640-9289-B4D9EF1C0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39" t="32254" r="22018" b="32575"/>
            <a:stretch/>
          </p:blipFill>
          <p:spPr>
            <a:xfrm>
              <a:off x="7241996" y="5040800"/>
              <a:ext cx="1632739" cy="5430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51F8FA-9C8B-0241-9DF0-3B8A442543D0}"/>
                </a:ext>
              </a:extLst>
            </p:cNvPr>
            <p:cNvSpPr/>
            <p:nvPr/>
          </p:nvSpPr>
          <p:spPr>
            <a:xfrm>
              <a:off x="7140539" y="4683077"/>
              <a:ext cx="4489382" cy="19886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F76181-F72E-2C45-AB15-970DD6FA204B}"/>
              </a:ext>
            </a:extLst>
          </p:cNvPr>
          <p:cNvGrpSpPr/>
          <p:nvPr/>
        </p:nvGrpSpPr>
        <p:grpSpPr>
          <a:xfrm>
            <a:off x="8459757" y="2153457"/>
            <a:ext cx="2435004" cy="1915725"/>
            <a:chOff x="8167728" y="2153457"/>
            <a:chExt cx="2435004" cy="191572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4E8413-6EBB-BA48-9C41-23E08DA9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7728" y="2481937"/>
              <a:ext cx="2435004" cy="15872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2EEE-FA0A-9248-A743-3C0C12DC8FD6}"/>
                </a:ext>
              </a:extLst>
            </p:cNvPr>
            <p:cNvSpPr txBox="1"/>
            <p:nvPr/>
          </p:nvSpPr>
          <p:spPr>
            <a:xfrm>
              <a:off x="8795197" y="2153457"/>
              <a:ext cx="1232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portal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78F38B-95DD-FE47-BD8A-BD59655C84DE}"/>
              </a:ext>
            </a:extLst>
          </p:cNvPr>
          <p:cNvSpPr txBox="1"/>
          <p:nvPr/>
        </p:nvSpPr>
        <p:spPr>
          <a:xfrm>
            <a:off x="4960603" y="419732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71017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6A515-9DA6-D84C-AF9B-2881BBA0C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62"/>
          <a:stretch/>
        </p:blipFill>
        <p:spPr>
          <a:xfrm>
            <a:off x="1524000" y="226627"/>
            <a:ext cx="9144000" cy="3122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0D364D-B238-7541-97D7-830FD86A43BA}"/>
              </a:ext>
            </a:extLst>
          </p:cNvPr>
          <p:cNvSpPr/>
          <p:nvPr/>
        </p:nvSpPr>
        <p:spPr>
          <a:xfrm>
            <a:off x="5526505" y="3077994"/>
            <a:ext cx="1684421" cy="6446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CE019-D194-46EE-8D99-10BA58C27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5" r="9575" b="10609"/>
          <a:stretch/>
        </p:blipFill>
        <p:spPr>
          <a:xfrm>
            <a:off x="1524000" y="538842"/>
            <a:ext cx="9144000" cy="59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iDigBio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64DB5-AE13-6841-A0CB-3EAD1FE011F0}"/>
              </a:ext>
            </a:extLst>
          </p:cNvPr>
          <p:cNvSpPr/>
          <p:nvPr/>
        </p:nvSpPr>
        <p:spPr>
          <a:xfrm>
            <a:off x="1572977" y="5969740"/>
            <a:ext cx="7854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366D6"/>
                </a:solidFill>
                <a:latin typeface="-apple-system"/>
                <a:hlinkClick r:id="rId2"/>
              </a:rPr>
              <a:t>biodiversity-specimen-data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sz="2800" b="1" dirty="0">
                <a:solidFill>
                  <a:srgbClr val="0366D6"/>
                </a:solidFill>
                <a:latin typeface="-apple-system"/>
                <a:hlinkClick r:id="rId3"/>
              </a:rPr>
              <a:t>specimen-data-use-case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DB2570-52C9-C244-A024-9B875FA4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07"/>
          <a:stretch/>
        </p:blipFill>
        <p:spPr>
          <a:xfrm>
            <a:off x="-339822" y="5506279"/>
            <a:ext cx="2344314" cy="1450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ways to access the API: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30952"/>
              </p:ext>
            </p:extLst>
          </p:nvPr>
        </p:nvGraphicFramePr>
        <p:xfrm>
          <a:off x="4079809" y="2519309"/>
          <a:ext cx="38079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11797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Search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ridigbio R package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&lt;100,000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Download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&gt;100,000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Record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Media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38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iDigBio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64DB5-AE13-6841-A0CB-3EAD1FE011F0}"/>
              </a:ext>
            </a:extLst>
          </p:cNvPr>
          <p:cNvSpPr/>
          <p:nvPr/>
        </p:nvSpPr>
        <p:spPr>
          <a:xfrm>
            <a:off x="1572977" y="5969740"/>
            <a:ext cx="7854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366D6"/>
                </a:solidFill>
                <a:latin typeface="-apple-system"/>
                <a:hlinkClick r:id="rId2"/>
              </a:rPr>
              <a:t>biodiversity-specimen-data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sz="2800" b="1" dirty="0">
                <a:solidFill>
                  <a:srgbClr val="0366D6"/>
                </a:solidFill>
                <a:latin typeface="-apple-system"/>
                <a:hlinkClick r:id="rId3"/>
              </a:rPr>
              <a:t>specimen-data-use-case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DB2570-52C9-C244-A024-9B875FA4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07"/>
          <a:stretch/>
        </p:blipFill>
        <p:spPr>
          <a:xfrm>
            <a:off x="-339822" y="5506279"/>
            <a:ext cx="2344314" cy="1450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ways to access the API: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/>
        </p:nvGraphicFramePr>
        <p:xfrm>
          <a:off x="4079809" y="2519309"/>
          <a:ext cx="38079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11797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Search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ridigbio R package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&lt;100,000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Download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&gt;100,000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Record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Media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5ADBB1-B493-F3F0-A64F-B9DCD0E21490}"/>
              </a:ext>
            </a:extLst>
          </p:cNvPr>
          <p:cNvSpPr/>
          <p:nvPr/>
        </p:nvSpPr>
        <p:spPr>
          <a:xfrm>
            <a:off x="3958225" y="2805830"/>
            <a:ext cx="4045907" cy="80166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7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44B361-D3FA-3A4A-0006-0E580FE1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4365"/>
            <a:ext cx="4397158" cy="167092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GBIF API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ways to access the API: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983521"/>
              </p:ext>
            </p:extLst>
          </p:nvPr>
        </p:nvGraphicFramePr>
        <p:xfrm>
          <a:off x="4188665" y="2307602"/>
          <a:ext cx="4574333" cy="2994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104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54422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Registry API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Create, edit, update and search for information about datasets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API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Taxonomy API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Occurrence API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Record API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Maps API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Show maps of GBIF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News API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 papers published using GBIF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322135591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5ADBB1-B493-F3F0-A64F-B9DCD0E21490}"/>
              </a:ext>
            </a:extLst>
          </p:cNvPr>
          <p:cNvSpPr/>
          <p:nvPr/>
        </p:nvSpPr>
        <p:spPr>
          <a:xfrm>
            <a:off x="4188666" y="3907971"/>
            <a:ext cx="4574332" cy="38118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37DEF-6138-BDF6-8A08-A0DD12A9B0F5}"/>
              </a:ext>
            </a:extLst>
          </p:cNvPr>
          <p:cNvSpPr txBox="1"/>
          <p:nvPr/>
        </p:nvSpPr>
        <p:spPr>
          <a:xfrm>
            <a:off x="4735285" y="60767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www.gbif.org</a:t>
            </a:r>
            <a:r>
              <a:rPr lang="en-US" dirty="0"/>
              <a:t>/developer/summary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2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8A6F-9E55-8242-AE35-0BAE442E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R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70B4-B175-B54C-AAE9-B546420C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“Demo/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Rbased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CrashCourse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CrashCourse.Rproj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Navigate to 01_Download_Occurence_Data.R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D512F81-007B-9F86-4B0A-EE2417D3D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46" y="3161134"/>
            <a:ext cx="9532307" cy="230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992A3F-DC55-E73F-2603-0AC8DFCA68B7}"/>
              </a:ext>
            </a:extLst>
          </p:cNvPr>
          <p:cNvSpPr txBox="1"/>
          <p:nvPr/>
        </p:nvSpPr>
        <p:spPr>
          <a:xfrm>
            <a:off x="8327571" y="861724"/>
            <a:ext cx="3693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https://tinyurl.com/msdurpk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19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402713-602A-D143-BF20-06A54A76BA7B}"/>
              </a:ext>
            </a:extLst>
          </p:cNvPr>
          <p:cNvSpPr/>
          <p:nvPr/>
        </p:nvSpPr>
        <p:spPr>
          <a:xfrm>
            <a:off x="457200" y="457200"/>
            <a:ext cx="4681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Load Packages</a:t>
            </a:r>
            <a:endParaRPr lang="en-US" sz="2800" dirty="0">
              <a:latin typeface="+mj-lt"/>
            </a:endParaRPr>
          </a:p>
        </p:txBody>
      </p:sp>
      <p:sp>
        <p:nvSpPr>
          <p:cNvPr id="2" name="AutoShape 2" descr="iNaturalist">
            <a:extLst>
              <a:ext uri="{FF2B5EF4-FFF2-40B4-BE49-F238E27FC236}">
                <a16:creationId xmlns:a16="http://schemas.microsoft.com/office/drawing/2014/main" id="{24E08110-2325-447A-9CF7-619FF6534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1D2C867-3FE3-0E54-81AA-4BA94AE7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111" y="1890908"/>
            <a:ext cx="8004977" cy="1690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A28B1-8A76-5470-FEF8-845D95137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04" y="4967092"/>
            <a:ext cx="15748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86D4B7-190C-1E8F-2A8D-6F22FBC27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19" y="5373661"/>
            <a:ext cx="3364384" cy="1015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53610-CFFF-10C7-690B-900F19E9F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704" y="5379842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EEF1-F348-A640-B8E0-A25E40E7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we are searching for the species Galax urceolata</a:t>
            </a:r>
          </a:p>
          <a:p>
            <a:r>
              <a:rPr lang="en-US" dirty="0"/>
              <a:t>Next, download occurrence records for the family Diapensiaceae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2C31B-B87F-CB4E-888E-03D4F8C05736}"/>
              </a:ext>
            </a:extLst>
          </p:cNvPr>
          <p:cNvSpPr/>
          <p:nvPr/>
        </p:nvSpPr>
        <p:spPr>
          <a:xfrm>
            <a:off x="457200" y="457200"/>
            <a:ext cx="102384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Downloading data using ridigbio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8F4F-A1D7-7940-AD39-DCAFBFB85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02" y="3006247"/>
            <a:ext cx="8656415" cy="33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9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A79203-0744-D549-8A6C-7B865A6A1047}"/>
              </a:ext>
            </a:extLst>
          </p:cNvPr>
          <p:cNvSpPr/>
          <p:nvPr/>
        </p:nvSpPr>
        <p:spPr>
          <a:xfrm>
            <a:off x="457200" y="457200"/>
            <a:ext cx="95339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Records only in North America</a:t>
            </a:r>
            <a:endParaRPr lang="en-US" sz="2400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2BF9B6-10E9-E54F-8A24-52CABF7E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3" y="1594372"/>
            <a:ext cx="8719935" cy="46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9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2608-30FE-4DEF-54BE-F16AF9CE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A3C12E07-A66A-AE0B-DF90-40B858EFC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6" r="-1"/>
          <a:stretch/>
        </p:blipFill>
        <p:spPr>
          <a:xfrm>
            <a:off x="551144" y="365125"/>
            <a:ext cx="11184011" cy="6069706"/>
          </a:xfrm>
        </p:spPr>
      </p:pic>
    </p:spTree>
    <p:extLst>
      <p:ext uri="{BB962C8B-B14F-4D97-AF65-F5344CB8AC3E}">
        <p14:creationId xmlns:p14="http://schemas.microsoft.com/office/powerpoint/2010/main" val="25635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8487989-CCC2-A110-85EA-86FC4643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8" y="1821315"/>
            <a:ext cx="2603500" cy="101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FF2A35-EDF2-8A44-9634-8B5588BA3ED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10DEEB-E629-4142-8F77-F0C0FA97E34D}"/>
              </a:ext>
            </a:extLst>
          </p:cNvPr>
          <p:cNvSpPr/>
          <p:nvPr/>
        </p:nvSpPr>
        <p:spPr>
          <a:xfrm>
            <a:off x="2797629" y="2155371"/>
            <a:ext cx="2133600" cy="3156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47DF73-17C8-3B46-9E49-E4A084CFBEA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730829" y="2313214"/>
            <a:ext cx="1066800" cy="5304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D5966-EDD1-AC48-A002-93B949D1BDFB}"/>
              </a:ext>
            </a:extLst>
          </p:cNvPr>
          <p:cNvSpPr/>
          <p:nvPr/>
        </p:nvSpPr>
        <p:spPr>
          <a:xfrm>
            <a:off x="762000" y="2795587"/>
            <a:ext cx="1937657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Workshop Guide</a:t>
            </a:r>
          </a:p>
        </p:txBody>
      </p:sp>
      <p:pic>
        <p:nvPicPr>
          <p:cNvPr id="13" name="Picture 12" descr="A list of information on a white background&#10;&#10;Description automatically generated">
            <a:extLst>
              <a:ext uri="{FF2B5EF4-FFF2-40B4-BE49-F238E27FC236}">
                <a16:creationId xmlns:a16="http://schemas.microsoft.com/office/drawing/2014/main" id="{24282316-7183-AEC0-AB0B-BDEC0207D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00" y="1435667"/>
            <a:ext cx="6430700" cy="4790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74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white card&#10;&#10;Description automatically generated">
            <a:extLst>
              <a:ext uri="{FF2B5EF4-FFF2-40B4-BE49-F238E27FC236}">
                <a16:creationId xmlns:a16="http://schemas.microsoft.com/office/drawing/2014/main" id="{7D1D4E2C-A48B-7975-5DDE-320EED681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540" y="1763486"/>
            <a:ext cx="9371124" cy="245824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707893-B30B-FF29-9018-483588D6330E}"/>
              </a:ext>
            </a:extLst>
          </p:cNvPr>
          <p:cNvSpPr/>
          <p:nvPr/>
        </p:nvSpPr>
        <p:spPr>
          <a:xfrm>
            <a:off x="457200" y="457200"/>
            <a:ext cx="39164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Save as csv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4962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647271" y="426700"/>
            <a:ext cx="90088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gatoRs</a:t>
            </a:r>
            <a:endParaRPr lang="en-US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875125-10E0-CA4C-8F3D-FF7293DDD05D}"/>
              </a:ext>
            </a:extLst>
          </p:cNvPr>
          <p:cNvGrpSpPr>
            <a:grpSpLocks noChangeAspect="1"/>
          </p:cNvGrpSpPr>
          <p:nvPr/>
        </p:nvGrpSpPr>
        <p:grpSpPr>
          <a:xfrm>
            <a:off x="129010" y="2362998"/>
            <a:ext cx="2842419" cy="2132004"/>
            <a:chOff x="806165" y="405028"/>
            <a:chExt cx="1338036" cy="10036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A6CD72-9DE9-6349-ABFC-4D4EFC9EF7D2}"/>
                </a:ext>
              </a:extLst>
            </p:cNvPr>
            <p:cNvSpPr/>
            <p:nvPr/>
          </p:nvSpPr>
          <p:spPr>
            <a:xfrm>
              <a:off x="806165" y="405028"/>
              <a:ext cx="1338036" cy="100361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CF3BA3-A8F4-964E-B98B-54FB09186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A58BA2-3286-3247-9A77-A1E3FA8DE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6F925E-A669-6E48-94E0-96C8E142FD5C}"/>
              </a:ext>
            </a:extLst>
          </p:cNvPr>
          <p:cNvSpPr txBox="1"/>
          <p:nvPr/>
        </p:nvSpPr>
        <p:spPr>
          <a:xfrm>
            <a:off x="2971429" y="1622359"/>
            <a:ext cx="83928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pull data from GBIF and iDigBio for a set of synonyms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Identifying synonyms: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Taxonomic Name Resolution Service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https://tnrs.biendata.org/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Used in </a:t>
            </a:r>
            <a:r>
              <a:rPr lang="en-US" sz="2800" dirty="0" err="1"/>
              <a:t>soltislab</a:t>
            </a:r>
            <a:r>
              <a:rPr lang="en-US" sz="2800" dirty="0"/>
              <a:t>/</a:t>
            </a:r>
            <a:r>
              <a:rPr lang="en-US" sz="2800" dirty="0" err="1"/>
              <a:t>BotanyENMWorkshops</a:t>
            </a:r>
            <a:r>
              <a:rPr lang="en-US" sz="2800" dirty="0"/>
              <a:t> 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 package </a:t>
            </a:r>
            <a:r>
              <a:rPr lang="en-US" sz="2800" dirty="0" err="1"/>
              <a:t>taxize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20 sources for synonyms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https://docs.ropensci.org/taxize/</a:t>
            </a:r>
            <a:endParaRPr lang="en-US" sz="2800" dirty="0"/>
          </a:p>
          <a:p>
            <a:pPr lvl="2"/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3DD5E-5C64-C84B-A8DE-4CBE0F71F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10" y="6063342"/>
            <a:ext cx="1174269" cy="74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AEDC2-27EB-6441-8D1E-AB9235C0D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690" y="5978536"/>
            <a:ext cx="1709057" cy="910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0A2BB-BD10-1946-A241-2EF2439D5A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7320"/>
          <a:stretch/>
        </p:blipFill>
        <p:spPr>
          <a:xfrm>
            <a:off x="3453158" y="6141063"/>
            <a:ext cx="2490221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14C074-E079-E944-8FC4-83185EF9031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6127"/>
          <a:stretch/>
        </p:blipFill>
        <p:spPr>
          <a:xfrm>
            <a:off x="6163790" y="6099594"/>
            <a:ext cx="1948956" cy="703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69D45-B042-8E49-8AEF-B9BC33E610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3157" y="5858038"/>
            <a:ext cx="968825" cy="968825"/>
          </a:xfrm>
          <a:prstGeom prst="rect">
            <a:avLst/>
          </a:prstGeom>
        </p:spPr>
      </p:pic>
      <p:pic>
        <p:nvPicPr>
          <p:cNvPr id="16" name="Picture 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B1D0622-6220-A847-BBB4-A7B944549B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2392" y="6235983"/>
            <a:ext cx="2599871" cy="590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907A21-66F0-9EAF-640F-E3BC38783C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9935" y="31137"/>
            <a:ext cx="1692328" cy="1692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59EDE1-AE90-C73E-020F-8FA8EADC42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6164" y="3929647"/>
            <a:ext cx="1156583" cy="13431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4AC502-3363-9E2F-2EB8-505F48BF73D8}"/>
              </a:ext>
            </a:extLst>
          </p:cNvPr>
          <p:cNvSpPr txBox="1"/>
          <p:nvPr/>
        </p:nvSpPr>
        <p:spPr>
          <a:xfrm>
            <a:off x="10521790" y="1634511"/>
            <a:ext cx="15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Natalie Patten</a:t>
            </a:r>
          </a:p>
        </p:txBody>
      </p:sp>
    </p:spTree>
    <p:extLst>
      <p:ext uri="{BB962C8B-B14F-4D97-AF65-F5344CB8AC3E}">
        <p14:creationId xmlns:p14="http://schemas.microsoft.com/office/powerpoint/2010/main" val="125222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434BBA5E-1234-32F4-145D-7472F2B43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" r="5815"/>
          <a:stretch/>
        </p:blipFill>
        <p:spPr>
          <a:xfrm>
            <a:off x="2569923" y="4271346"/>
            <a:ext cx="7052154" cy="2586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10BA25-9939-3664-DB5C-EB632631D1EA}"/>
              </a:ext>
            </a:extLst>
          </p:cNvPr>
          <p:cNvSpPr txBox="1"/>
          <p:nvPr/>
        </p:nvSpPr>
        <p:spPr>
          <a:xfrm>
            <a:off x="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www.worldfloraonline.org</a:t>
            </a:r>
            <a:r>
              <a:rPr lang="en-US" dirty="0"/>
              <a:t>/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D8218D-6D80-6C41-C3D3-DDD91490F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40"/>
          <a:stretch/>
        </p:blipFill>
        <p:spPr>
          <a:xfrm>
            <a:off x="103414" y="404060"/>
            <a:ext cx="9285514" cy="3915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32FC4-35B4-28D1-544C-9AEC14F250D9}"/>
              </a:ext>
            </a:extLst>
          </p:cNvPr>
          <p:cNvSpPr txBox="1"/>
          <p:nvPr/>
        </p:nvSpPr>
        <p:spPr>
          <a:xfrm>
            <a:off x="2797276" y="4367244"/>
            <a:ext cx="329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these synonyms are from: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5E066-7A5E-4DF4-FB69-E2C55AD4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743" y="1415527"/>
            <a:ext cx="2159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52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0973EFE9-9433-5C22-08C4-7C6B09F7E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887"/>
          <a:stretch/>
        </p:blipFill>
        <p:spPr>
          <a:xfrm>
            <a:off x="1420680" y="1204909"/>
            <a:ext cx="10675879" cy="304052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CFF45D-5123-E6B1-DC69-0752EC00D101}"/>
              </a:ext>
            </a:extLst>
          </p:cNvPr>
          <p:cNvSpPr/>
          <p:nvPr/>
        </p:nvSpPr>
        <p:spPr>
          <a:xfrm>
            <a:off x="1591562" y="457200"/>
            <a:ext cx="81244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Why should I use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gatoRs</a:t>
            </a:r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7A8C2-B52F-D849-2D1E-F5518B295019}"/>
              </a:ext>
            </a:extLst>
          </p:cNvPr>
          <p:cNvSpPr txBox="1"/>
          <p:nvPr/>
        </p:nvSpPr>
        <p:spPr>
          <a:xfrm>
            <a:off x="768354" y="4341871"/>
            <a:ext cx="5574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Patten et al. In Review. Applications in Plant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E6F9E-EE05-C8C1-FB53-D4E03E208315}"/>
              </a:ext>
            </a:extLst>
          </p:cNvPr>
          <p:cNvSpPr txBox="1"/>
          <p:nvPr/>
        </p:nvSpPr>
        <p:spPr>
          <a:xfrm>
            <a:off x="5255223" y="3891662"/>
            <a:ext cx="217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Downloaded Records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F17C2-8933-83E1-0071-A1843839E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82" y="1982373"/>
            <a:ext cx="78943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098E81-B641-77C1-18A9-D17CEAD3B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82" y="2906878"/>
            <a:ext cx="787401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DF5E11-2DE2-DEC8-80F5-FA48590A0F10}"/>
              </a:ext>
            </a:extLst>
          </p:cNvPr>
          <p:cNvSpPr txBox="1"/>
          <p:nvPr/>
        </p:nvSpPr>
        <p:spPr>
          <a:xfrm>
            <a:off x="6659110" y="3059668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iDigBio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B075-5356-EF67-022B-2888A3730AAE}"/>
              </a:ext>
            </a:extLst>
          </p:cNvPr>
          <p:cNvSpPr txBox="1"/>
          <p:nvPr/>
        </p:nvSpPr>
        <p:spPr>
          <a:xfrm>
            <a:off x="4966567" y="305966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GBIF</a:t>
            </a:r>
          </a:p>
        </p:txBody>
      </p:sp>
    </p:spTree>
    <p:extLst>
      <p:ext uri="{BB962C8B-B14F-4D97-AF65-F5344CB8AC3E}">
        <p14:creationId xmlns:p14="http://schemas.microsoft.com/office/powerpoint/2010/main" val="2071097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rectangular box with red text&#10;&#10;Description automatically generated">
            <a:extLst>
              <a:ext uri="{FF2B5EF4-FFF2-40B4-BE49-F238E27FC236}">
                <a16:creationId xmlns:a16="http://schemas.microsoft.com/office/drawing/2014/main" id="{F2ECDD8C-9122-99B2-487B-673D6ECF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85" y="1689136"/>
            <a:ext cx="10076574" cy="28325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0" y="504611"/>
            <a:ext cx="120547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gator_download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2F86F-BA89-FF4A-BF95-19E6EF98E850}"/>
              </a:ext>
            </a:extLst>
          </p:cNvPr>
          <p:cNvSpPr txBox="1"/>
          <p:nvPr/>
        </p:nvSpPr>
        <p:spPr>
          <a:xfrm>
            <a:off x="2221746" y="2026859"/>
            <a:ext cx="11953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38C14-FBF1-0B4C-B311-C01AA85F2AB3}"/>
              </a:ext>
            </a:extLst>
          </p:cNvPr>
          <p:cNvSpPr txBox="1"/>
          <p:nvPr/>
        </p:nvSpPr>
        <p:spPr>
          <a:xfrm>
            <a:off x="6422572" y="1928889"/>
            <a:ext cx="29500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List of strings</a:t>
            </a:r>
          </a:p>
        </p:txBody>
      </p:sp>
    </p:spTree>
    <p:extLst>
      <p:ext uri="{BB962C8B-B14F-4D97-AF65-F5344CB8AC3E}">
        <p14:creationId xmlns:p14="http://schemas.microsoft.com/office/powerpoint/2010/main" val="162740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1327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download using </a:t>
            </a:r>
            <a:r>
              <a:rPr lang="en-US" sz="5400" dirty="0" err="1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gators_download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16A63-8C1E-E74A-BE74-C8F39D435EFB}"/>
              </a:ext>
            </a:extLst>
          </p:cNvPr>
          <p:cNvSpPr txBox="1"/>
          <p:nvPr/>
        </p:nvSpPr>
        <p:spPr>
          <a:xfrm>
            <a:off x="6159025" y="1509855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BB5B26-87F9-674D-EAA4-FABA0FD2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021" y="4986541"/>
            <a:ext cx="1574800" cy="18288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E361C6C-F8C0-B7E2-3399-2A1C3E649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01" y="2156185"/>
            <a:ext cx="8841720" cy="284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BE2FC-4746-684B-9885-12D0A657357A}"/>
              </a:ext>
            </a:extLst>
          </p:cNvPr>
          <p:cNvSpPr txBox="1"/>
          <p:nvPr/>
        </p:nvSpPr>
        <p:spPr>
          <a:xfrm>
            <a:off x="6662059" y="2345993"/>
            <a:ext cx="169817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Synonym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5679F-CB99-FE45-8326-5E2CFF3E10BF}"/>
              </a:ext>
            </a:extLst>
          </p:cNvPr>
          <p:cNvSpPr txBox="1"/>
          <p:nvPr/>
        </p:nvSpPr>
        <p:spPr>
          <a:xfrm>
            <a:off x="9283876" y="2562509"/>
            <a:ext cx="23010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 csv file</a:t>
            </a:r>
          </a:p>
        </p:txBody>
      </p:sp>
    </p:spTree>
    <p:extLst>
      <p:ext uri="{BB962C8B-B14F-4D97-AF65-F5344CB8AC3E}">
        <p14:creationId xmlns:p14="http://schemas.microsoft.com/office/powerpoint/2010/main" val="2195778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710585-67A3-6027-46FB-329BFFFA1242}"/>
              </a:ext>
            </a:extLst>
          </p:cNvPr>
          <p:cNvSpPr/>
          <p:nvPr/>
        </p:nvSpPr>
        <p:spPr>
          <a:xfrm>
            <a:off x="457200" y="457200"/>
            <a:ext cx="98181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Quick-look at downloaded files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data frame&#10;&#10;Description automatically generated">
            <a:extLst>
              <a:ext uri="{FF2B5EF4-FFF2-40B4-BE49-F238E27FC236}">
                <a16:creationId xmlns:a16="http://schemas.microsoft.com/office/drawing/2014/main" id="{FB449325-0482-CC5B-E429-A9EC0070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8" y="1472863"/>
            <a:ext cx="9114065" cy="53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with blue points on it&#10;&#10;Description automatically generated">
            <a:extLst>
              <a:ext uri="{FF2B5EF4-FFF2-40B4-BE49-F238E27FC236}">
                <a16:creationId xmlns:a16="http://schemas.microsoft.com/office/drawing/2014/main" id="{BE9529EB-2BDD-B6FD-1518-E66A4D0C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65" y="265814"/>
            <a:ext cx="7772400" cy="63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25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C90F04-B756-BF4B-9C4C-B9DE27DA2590}"/>
              </a:ext>
            </a:extLst>
          </p:cNvPr>
          <p:cNvSpPr txBox="1"/>
          <p:nvPr/>
        </p:nvSpPr>
        <p:spPr>
          <a:xfrm>
            <a:off x="647272" y="678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8DE6A51-2C7D-89B8-E125-C719B5EF3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30" y="0"/>
            <a:ext cx="587317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DD281-A70F-A9B1-0BC5-048CD46600C7}"/>
              </a:ext>
            </a:extLst>
          </p:cNvPr>
          <p:cNvSpPr txBox="1"/>
          <p:nvPr/>
        </p:nvSpPr>
        <p:spPr>
          <a:xfrm>
            <a:off x="218656" y="3973512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Patten et al. </a:t>
            </a:r>
            <a:r>
              <a:rPr lang="en-US" i="1" dirty="0">
                <a:solidFill>
                  <a:srgbClr val="24292F"/>
                </a:solidFill>
                <a:effectLst/>
                <a:latin typeface="-apple-system"/>
              </a:rPr>
              <a:t>In r</a:t>
            </a:r>
            <a:r>
              <a:rPr lang="en-US" i="1" dirty="0">
                <a:solidFill>
                  <a:srgbClr val="24292F"/>
                </a:solidFill>
                <a:latin typeface="-apple-system"/>
              </a:rPr>
              <a:t>eview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. </a:t>
            </a:r>
            <a:r>
              <a:rPr lang="en-US" i="0" dirty="0" err="1">
                <a:solidFill>
                  <a:srgbClr val="24292F"/>
                </a:solidFill>
                <a:effectLst/>
                <a:latin typeface="-apple-system"/>
              </a:rPr>
              <a:t>gatoRs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: Geographic and Taxonomic Occurrence R-Based Scrubbing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24292F"/>
                </a:solidFill>
                <a:latin typeface="-apple-system"/>
              </a:rPr>
              <a:t>nataliepatten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/</a:t>
            </a:r>
            <a:r>
              <a:rPr lang="en-US" dirty="0" err="1">
                <a:solidFill>
                  <a:srgbClr val="24292F"/>
                </a:solidFill>
                <a:latin typeface="-apple-system"/>
              </a:rPr>
              <a:t>gatoRs</a:t>
            </a:r>
            <a:endParaRPr lang="en-US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4BD637-FBF4-C2B5-B2C0-7497B06B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661" y="2144712"/>
            <a:ext cx="1574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5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A8CEA796-1B52-E41D-F3F3-2F03FA0E8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14" y="1636030"/>
            <a:ext cx="10383577" cy="13255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FF2A35-EDF2-8A44-9634-8B5588BA3ED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6609BB-3E54-5C48-9020-5C41B1E479B6}"/>
              </a:ext>
            </a:extLst>
          </p:cNvPr>
          <p:cNvSpPr/>
          <p:nvPr/>
        </p:nvSpPr>
        <p:spPr>
          <a:xfrm>
            <a:off x="7848601" y="2131331"/>
            <a:ext cx="3026228" cy="3343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DB4E4-5CF1-7548-A510-030682425C37}"/>
              </a:ext>
            </a:extLst>
          </p:cNvPr>
          <p:cNvCxnSpPr>
            <a:cxnSpLocks/>
          </p:cNvCxnSpPr>
          <p:nvPr/>
        </p:nvCxnSpPr>
        <p:spPr>
          <a:xfrm flipH="1" flipV="1">
            <a:off x="8915401" y="2465729"/>
            <a:ext cx="1338943" cy="1039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1382D-88ED-9444-A372-7F99F41F1FA4}"/>
              </a:ext>
            </a:extLst>
          </p:cNvPr>
          <p:cNvSpPr/>
          <p:nvPr/>
        </p:nvSpPr>
        <p:spPr>
          <a:xfrm>
            <a:off x="8839201" y="3505200"/>
            <a:ext cx="2830286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HTML Version of all R scripts</a:t>
            </a:r>
          </a:p>
        </p:txBody>
      </p:sp>
    </p:spTree>
    <p:extLst>
      <p:ext uri="{BB962C8B-B14F-4D97-AF65-F5344CB8AC3E}">
        <p14:creationId xmlns:p14="http://schemas.microsoft.com/office/powerpoint/2010/main" val="77515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81B615-4483-2AB8-4596-4FE9E989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252" y="1562881"/>
            <a:ext cx="9671957" cy="37322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323A18-21C7-BD4A-BDFF-63D2B938A553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D4AD39-ADD8-9A42-996C-1D3E88536D7B}"/>
              </a:ext>
            </a:extLst>
          </p:cNvPr>
          <p:cNvSpPr/>
          <p:nvPr/>
        </p:nvSpPr>
        <p:spPr>
          <a:xfrm>
            <a:off x="503209" y="4689105"/>
            <a:ext cx="1944402" cy="14329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Contains additional troubleshooting steps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F985E5-0149-E849-B6FD-ED0FA7EF455A}"/>
              </a:ext>
            </a:extLst>
          </p:cNvPr>
          <p:cNvSpPr/>
          <p:nvPr/>
        </p:nvSpPr>
        <p:spPr>
          <a:xfrm>
            <a:off x="2259733" y="3151414"/>
            <a:ext cx="713410" cy="5551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2397C-6EF7-1940-8B6D-D75A148AB47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414768" y="3429000"/>
            <a:ext cx="844965" cy="13690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9D8B0F-D0E7-0A8E-3C42-B73668ACD257}"/>
              </a:ext>
            </a:extLst>
          </p:cNvPr>
          <p:cNvSpPr txBox="1"/>
          <p:nvPr/>
        </p:nvSpPr>
        <p:spPr>
          <a:xfrm>
            <a:off x="8774374" y="1054167"/>
            <a:ext cx="296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tinyurl.com</a:t>
            </a:r>
            <a:r>
              <a:rPr lang="en-US" dirty="0">
                <a:solidFill>
                  <a:srgbClr val="0070C0"/>
                </a:solidFill>
              </a:rPr>
              <a:t>/4nk7zcws</a:t>
            </a:r>
          </a:p>
        </p:txBody>
      </p:sp>
    </p:spTree>
    <p:extLst>
      <p:ext uri="{BB962C8B-B14F-4D97-AF65-F5344CB8AC3E}">
        <p14:creationId xmlns:p14="http://schemas.microsoft.com/office/powerpoint/2010/main" val="46622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239A8B2-B30A-0F21-2B2D-1AA49A45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84" y="1517650"/>
            <a:ext cx="11168816" cy="3822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B6747C-CBC7-9A4F-8A81-37E679F83AE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68B8F-E967-F248-964C-4FCCD142EF24}"/>
              </a:ext>
            </a:extLst>
          </p:cNvPr>
          <p:cNvSpPr/>
          <p:nvPr/>
        </p:nvSpPr>
        <p:spPr>
          <a:xfrm>
            <a:off x="10184497" y="5023643"/>
            <a:ext cx="1720849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Opens the R project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ECB28-7182-6E40-981F-248CCADE5325}"/>
              </a:ext>
            </a:extLst>
          </p:cNvPr>
          <p:cNvSpPr/>
          <p:nvPr/>
        </p:nvSpPr>
        <p:spPr>
          <a:xfrm>
            <a:off x="8839199" y="4310743"/>
            <a:ext cx="2133600" cy="272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266601-239E-0E4C-BF4F-9AADA363CC9B}"/>
              </a:ext>
            </a:extLst>
          </p:cNvPr>
          <p:cNvCxnSpPr>
            <a:cxnSpLocks/>
            <a:stCxn id="7" idx="0"/>
            <a:endCxn id="8" idx="6"/>
          </p:cNvCxnSpPr>
          <p:nvPr/>
        </p:nvCxnSpPr>
        <p:spPr>
          <a:xfrm flipH="1" flipV="1">
            <a:off x="10972799" y="4446815"/>
            <a:ext cx="72123" cy="5768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04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3ACB9C6-D15C-E541-5A9C-77A1EBF7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" y="1611086"/>
            <a:ext cx="11168816" cy="3822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B6747C-CBC7-9A4F-8A81-37E679F83AE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68B8F-E967-F248-964C-4FCCD142EF24}"/>
              </a:ext>
            </a:extLst>
          </p:cNvPr>
          <p:cNvSpPr/>
          <p:nvPr/>
        </p:nvSpPr>
        <p:spPr>
          <a:xfrm>
            <a:off x="10433277" y="5246914"/>
            <a:ext cx="1720849" cy="12106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All data and functions needed for these scripts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ECB28-7182-6E40-981F-248CCADE5325}"/>
              </a:ext>
            </a:extLst>
          </p:cNvPr>
          <p:cNvSpPr/>
          <p:nvPr/>
        </p:nvSpPr>
        <p:spPr>
          <a:xfrm>
            <a:off x="8551029" y="4087072"/>
            <a:ext cx="2133600" cy="272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266601-239E-0E4C-BF4F-9AADA363CC9B}"/>
              </a:ext>
            </a:extLst>
          </p:cNvPr>
          <p:cNvCxnSpPr>
            <a:cxnSpLocks/>
            <a:stCxn id="12" idx="1"/>
            <a:endCxn id="8" idx="6"/>
          </p:cNvCxnSpPr>
          <p:nvPr/>
        </p:nvCxnSpPr>
        <p:spPr>
          <a:xfrm>
            <a:off x="10264776" y="3093026"/>
            <a:ext cx="419853" cy="11301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888A0-F2FA-3E45-9C4E-81C609C3342A}"/>
              </a:ext>
            </a:extLst>
          </p:cNvPr>
          <p:cNvSpPr/>
          <p:nvPr/>
        </p:nvSpPr>
        <p:spPr>
          <a:xfrm>
            <a:off x="10264776" y="2530888"/>
            <a:ext cx="1720849" cy="1124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How the R project was made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A7B8DE-B5FD-074E-9EB7-835E1E6EECF0}"/>
              </a:ext>
            </a:extLst>
          </p:cNvPr>
          <p:cNvSpPr/>
          <p:nvPr/>
        </p:nvSpPr>
        <p:spPr>
          <a:xfrm>
            <a:off x="8207829" y="4659086"/>
            <a:ext cx="2133600" cy="5878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35DAC3-24BA-0245-A12D-3DE7B4804DB5}"/>
              </a:ext>
            </a:extLst>
          </p:cNvPr>
          <p:cNvCxnSpPr>
            <a:cxnSpLocks/>
            <a:stCxn id="7" idx="1"/>
            <a:endCxn id="10" idx="4"/>
          </p:cNvCxnSpPr>
          <p:nvPr/>
        </p:nvCxnSpPr>
        <p:spPr>
          <a:xfrm flipH="1" flipV="1">
            <a:off x="9274629" y="5246914"/>
            <a:ext cx="1158648" cy="6053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E870631-03AD-6B46-BBBD-058C82446AEA}"/>
              </a:ext>
            </a:extLst>
          </p:cNvPr>
          <p:cNvSpPr/>
          <p:nvPr/>
        </p:nvSpPr>
        <p:spPr>
          <a:xfrm>
            <a:off x="8551029" y="1662707"/>
            <a:ext cx="2133600" cy="3275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1A349D-67DD-2B49-BAE8-C5BD530CA0F3}"/>
              </a:ext>
            </a:extLst>
          </p:cNvPr>
          <p:cNvSpPr/>
          <p:nvPr/>
        </p:nvSpPr>
        <p:spPr>
          <a:xfrm>
            <a:off x="10341429" y="364057"/>
            <a:ext cx="1720849" cy="9872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Run before the workshop started!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E95097-CD05-B545-8EB3-2032E0092062}"/>
              </a:ext>
            </a:extLst>
          </p:cNvPr>
          <p:cNvCxnSpPr>
            <a:cxnSpLocks/>
            <a:stCxn id="15" idx="1"/>
            <a:endCxn id="14" idx="0"/>
          </p:cNvCxnSpPr>
          <p:nvPr/>
        </p:nvCxnSpPr>
        <p:spPr>
          <a:xfrm flipH="1">
            <a:off x="9617829" y="857701"/>
            <a:ext cx="723600" cy="8050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233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0B33A4-F36D-D35E-8812-006C64684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1782763"/>
            <a:ext cx="10477500" cy="16891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36D18C-AD80-067E-CEFC-0471E3530E2C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85C53E-738B-8DAE-BB75-5C1B694EEB11}"/>
              </a:ext>
            </a:extLst>
          </p:cNvPr>
          <p:cNvSpPr/>
          <p:nvPr/>
        </p:nvSpPr>
        <p:spPr>
          <a:xfrm>
            <a:off x="8705589" y="2229633"/>
            <a:ext cx="2267211" cy="3256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6C8701-7B6C-E775-5563-842488EA9559}"/>
              </a:ext>
            </a:extLst>
          </p:cNvPr>
          <p:cNvSpPr/>
          <p:nvPr/>
        </p:nvSpPr>
        <p:spPr>
          <a:xfrm>
            <a:off x="10341429" y="613775"/>
            <a:ext cx="1720849" cy="4008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Instructions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42D92F-0E1E-6C63-F315-F1E689C153F4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>
          <a:xfrm flipH="1">
            <a:off x="9839195" y="814192"/>
            <a:ext cx="502234" cy="1415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30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7D3179-F878-4EDA-529D-17E1D59FE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991" y="1027906"/>
            <a:ext cx="10400809" cy="3518172"/>
          </a:xfrm>
        </p:spPr>
      </p:pic>
    </p:spTree>
    <p:extLst>
      <p:ext uri="{BB962C8B-B14F-4D97-AF65-F5344CB8AC3E}">
        <p14:creationId xmlns:p14="http://schemas.microsoft.com/office/powerpoint/2010/main" val="353625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3207235"/>
          </a:xfrm>
        </p:spPr>
        <p:txBody>
          <a:bodyPr>
            <a:noAutofit/>
          </a:bodyPr>
          <a:lstStyle/>
          <a:p>
            <a:r>
              <a:rPr lang="en-US" sz="7000" b="1" dirty="0">
                <a:solidFill>
                  <a:srgbClr val="0070C0"/>
                </a:solidFill>
              </a:rPr>
              <a:t>01-Data Download</a:t>
            </a:r>
            <a:br>
              <a:rPr lang="en-US" sz="7000" dirty="0">
                <a:solidFill>
                  <a:srgbClr val="0070C0"/>
                </a:solidFill>
              </a:rPr>
            </a:b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3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2229" y="4399062"/>
            <a:ext cx="4367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2536149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501</Words>
  <Application>Microsoft Macintosh PowerPoint</Application>
  <PresentationFormat>Widescreen</PresentationFormat>
  <Paragraphs>114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Calibri</vt:lpstr>
      <vt:lpstr>Courier New</vt:lpstr>
      <vt:lpstr>Helvetica</vt:lpstr>
      <vt:lpstr>Times New Roman</vt:lpstr>
      <vt:lpstr>Office Theme</vt:lpstr>
      <vt:lpstr>R-based Data Downloads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01-Data Download </vt:lpstr>
      <vt:lpstr>PowerPoint Presentation</vt:lpstr>
      <vt:lpstr>PowerPoint Presentation</vt:lpstr>
      <vt:lpstr>iDigBio API</vt:lpstr>
      <vt:lpstr>iDigBio API</vt:lpstr>
      <vt:lpstr>GBIF API</vt:lpstr>
      <vt:lpstr>R based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Download </dc:title>
  <dc:creator>Michelle Gaynor</dc:creator>
  <cp:lastModifiedBy>Michelle Gaynor</cp:lastModifiedBy>
  <cp:revision>45</cp:revision>
  <dcterms:created xsi:type="dcterms:W3CDTF">2019-06-24T18:56:17Z</dcterms:created>
  <dcterms:modified xsi:type="dcterms:W3CDTF">2023-07-19T14:43:54Z</dcterms:modified>
</cp:coreProperties>
</file>